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59" r:id="rId4"/>
  </p:sldMasterIdLst>
  <p:notesMasterIdLst>
    <p:notesMasterId r:id="rId19"/>
  </p:notesMasterIdLst>
  <p:sldIdLst>
    <p:sldId id="266" r:id="rId5"/>
    <p:sldId id="276" r:id="rId6"/>
    <p:sldId id="274" r:id="rId7"/>
    <p:sldId id="275" r:id="rId8"/>
    <p:sldId id="277" r:id="rId9"/>
    <p:sldId id="285" r:id="rId10"/>
    <p:sldId id="282" r:id="rId11"/>
    <p:sldId id="272" r:id="rId12"/>
    <p:sldId id="283" r:id="rId13"/>
    <p:sldId id="278" r:id="rId14"/>
    <p:sldId id="279" r:id="rId15"/>
    <p:sldId id="284" r:id="rId16"/>
    <p:sldId id="280" r:id="rId17"/>
    <p:sldId id="28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4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9/29/2022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8920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796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164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7098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881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7176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6447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0079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934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155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341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055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47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313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323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157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583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9/29/2022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858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6822" y="2668604"/>
            <a:ext cx="8001000" cy="98598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PROJET BIGSCREEN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868987"/>
            <a:ext cx="8534400" cy="3432080"/>
          </a:xfrm>
        </p:spPr>
        <p:txBody>
          <a:bodyPr>
            <a:normAutofit/>
          </a:bodyPr>
          <a:lstStyle/>
          <a:p>
            <a:pPr marL="0" indent="0">
              <a:buSzPct val="7000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4212" y="868987"/>
            <a:ext cx="8534400" cy="361834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684212" y="868987"/>
            <a:ext cx="8534400" cy="9398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Question + à droite le décompte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684212" y="1808787"/>
            <a:ext cx="8534400" cy="61677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Le titre de la question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2589195" y="3111370"/>
            <a:ext cx="4928136" cy="4884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……@....com</a:t>
            </a:r>
            <a:endParaRPr lang="fr-FR" dirty="0"/>
          </a:p>
        </p:txBody>
      </p:sp>
      <p:sp>
        <p:nvSpPr>
          <p:cNvPr id="12" name="TextBox 11"/>
          <p:cNvSpPr txBox="1"/>
          <p:nvPr/>
        </p:nvSpPr>
        <p:spPr>
          <a:xfrm>
            <a:off x="6099174" y="4963417"/>
            <a:ext cx="4119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 questionnaire de type texte est représenté comme ceci.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81090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868987"/>
            <a:ext cx="8534400" cy="3432080"/>
          </a:xfrm>
        </p:spPr>
        <p:txBody>
          <a:bodyPr>
            <a:normAutofit/>
          </a:bodyPr>
          <a:lstStyle/>
          <a:p>
            <a:pPr marL="0" indent="0">
              <a:buSzPct val="7000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4212" y="868987"/>
            <a:ext cx="8534400" cy="361834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 smtClean="0"/>
          </a:p>
          <a:p>
            <a:pPr algn="ctr"/>
            <a:endParaRPr lang="fr-FR" dirty="0"/>
          </a:p>
          <a:p>
            <a:pPr algn="ctr"/>
            <a:endParaRPr lang="fr-FR" dirty="0" smtClean="0"/>
          </a:p>
          <a:p>
            <a:pPr algn="ctr"/>
            <a:endParaRPr lang="fr-FR" dirty="0"/>
          </a:p>
          <a:p>
            <a:pPr algn="ctr"/>
            <a:r>
              <a:rPr lang="fr-FR" dirty="0" smtClean="0"/>
              <a:t>						1</a:t>
            </a:r>
            <a:endParaRPr lang="fr-FR" dirty="0" smtClean="0"/>
          </a:p>
          <a:p>
            <a:pPr algn="ctr"/>
            <a:r>
              <a:rPr lang="fr-FR" dirty="0" smtClean="0"/>
              <a:t>						2</a:t>
            </a:r>
          </a:p>
          <a:p>
            <a:pPr algn="ctr"/>
            <a:r>
              <a:rPr lang="fr-FR" dirty="0" smtClean="0"/>
              <a:t>						3</a:t>
            </a:r>
          </a:p>
          <a:p>
            <a:pPr algn="ctr"/>
            <a:r>
              <a:rPr lang="fr-FR" dirty="0" smtClean="0"/>
              <a:t>						4</a:t>
            </a:r>
          </a:p>
          <a:p>
            <a:pPr algn="ctr"/>
            <a:r>
              <a:rPr lang="fr-FR" dirty="0" smtClean="0"/>
              <a:t>						5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684212" y="868987"/>
            <a:ext cx="8534400" cy="9398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Question + à droite le décompte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684212" y="1808787"/>
            <a:ext cx="8534400" cy="61677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Le titre de la question</a:t>
            </a:r>
            <a:endParaRPr lang="fr-FR" dirty="0"/>
          </a:p>
        </p:txBody>
      </p:sp>
      <p:sp>
        <p:nvSpPr>
          <p:cNvPr id="12" name="TextBox 11"/>
          <p:cNvSpPr txBox="1"/>
          <p:nvPr/>
        </p:nvSpPr>
        <p:spPr>
          <a:xfrm>
            <a:off x="6099174" y="4963417"/>
            <a:ext cx="4119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 questionnaire de type numérique est représenté comme ceci.</a:t>
            </a:r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1049153" y="2594582"/>
            <a:ext cx="3301465" cy="4181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 smtClean="0"/>
              <a:t>1</a:t>
            </a:r>
            <a:endParaRPr lang="fr-FR" dirty="0"/>
          </a:p>
        </p:txBody>
      </p:sp>
      <p:sp>
        <p:nvSpPr>
          <p:cNvPr id="8" name="Down Arrow 7"/>
          <p:cNvSpPr/>
          <p:nvPr/>
        </p:nvSpPr>
        <p:spPr>
          <a:xfrm>
            <a:off x="3965608" y="2675823"/>
            <a:ext cx="240632" cy="2983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Oval 8"/>
          <p:cNvSpPr/>
          <p:nvPr/>
        </p:nvSpPr>
        <p:spPr>
          <a:xfrm>
            <a:off x="3696102" y="3181723"/>
            <a:ext cx="2165684" cy="1095854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dirty="0" smtClean="0"/>
              <a:t>La flèche bas fera apparaitre</a:t>
            </a:r>
            <a:endParaRPr lang="fr-FR" dirty="0"/>
          </a:p>
        </p:txBody>
      </p:sp>
      <p:cxnSp>
        <p:nvCxnSpPr>
          <p:cNvPr id="11" name="Straight Arrow Connector 10"/>
          <p:cNvCxnSpPr>
            <a:stCxn id="9" idx="7"/>
          </p:cNvCxnSpPr>
          <p:nvPr/>
        </p:nvCxnSpPr>
        <p:spPr>
          <a:xfrm flipV="1">
            <a:off x="5544629" y="2974206"/>
            <a:ext cx="554545" cy="368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84212" y="879878"/>
            <a:ext cx="3205213" cy="1306987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En haut à gauche du rectangle sera écrit ‘votre choix ’</a:t>
            </a:r>
            <a:endParaRPr lang="fr-FR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1289785" y="2093044"/>
            <a:ext cx="327259" cy="501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60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2165684"/>
            <a:ext cx="8534400" cy="3828715"/>
          </a:xfrm>
        </p:spPr>
        <p:txBody>
          <a:bodyPr>
            <a:normAutofit/>
          </a:bodyPr>
          <a:lstStyle/>
          <a:p>
            <a:r>
              <a:rPr lang="fr-FR" dirty="0" smtClean="0"/>
              <a:t>A la fin du questionnaire sera afficher 2 éléments important ( un message de type texte et un lien permettant d’accéder aux réponses fournit par l’utilisateur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4944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800"/>
            <a:ext cx="8001000" cy="98598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Base de </a:t>
            </a:r>
            <a:r>
              <a:rPr lang="en-US" dirty="0" err="1" smtClean="0"/>
              <a:t>données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214" y="2455338"/>
            <a:ext cx="9172058" cy="194733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Intégration</a:t>
            </a:r>
            <a:r>
              <a:rPr lang="en-US" dirty="0" smtClean="0">
                <a:solidFill>
                  <a:schemeClr val="tx1"/>
                </a:solidFill>
              </a:rPr>
              <a:t> des 20 questions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Intégration</a:t>
            </a:r>
            <a:r>
              <a:rPr lang="en-US" dirty="0" smtClean="0">
                <a:solidFill>
                  <a:schemeClr val="tx1"/>
                </a:solidFill>
              </a:rPr>
              <a:t> des 20 </a:t>
            </a:r>
            <a:r>
              <a:rPr lang="en-US" dirty="0" err="1" smtClean="0">
                <a:solidFill>
                  <a:schemeClr val="tx1"/>
                </a:solidFill>
              </a:rPr>
              <a:t>réponses</a:t>
            </a:r>
            <a:endParaRPr lang="en-US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Enregistrement</a:t>
            </a:r>
            <a:r>
              <a:rPr lang="en-US" dirty="0" smtClean="0">
                <a:solidFill>
                  <a:schemeClr val="tx1"/>
                </a:solidFill>
              </a:rPr>
              <a:t> des sessions </a:t>
            </a:r>
            <a:r>
              <a:rPr lang="en-US" dirty="0" err="1" smtClean="0">
                <a:solidFill>
                  <a:schemeClr val="tx1"/>
                </a:solidFill>
              </a:rPr>
              <a:t>utilisateurs</a:t>
            </a:r>
            <a:r>
              <a:rPr lang="en-US" dirty="0" smtClean="0">
                <a:solidFill>
                  <a:schemeClr val="tx1"/>
                </a:solidFill>
              </a:rPr>
              <a:t> tout </a:t>
            </a:r>
            <a:r>
              <a:rPr lang="en-US" dirty="0" err="1" smtClean="0">
                <a:solidFill>
                  <a:schemeClr val="tx1"/>
                </a:solidFill>
              </a:rPr>
              <a:t>en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sécurisant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l’url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05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800"/>
            <a:ext cx="11193363" cy="135475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Recuperation des résultats côté serveur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214" y="2455338"/>
            <a:ext cx="9172058" cy="194733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Interprétation</a:t>
            </a:r>
            <a:r>
              <a:rPr lang="en-US" dirty="0" smtClean="0">
                <a:solidFill>
                  <a:schemeClr val="tx1"/>
                </a:solidFill>
              </a:rPr>
              <a:t> sous </a:t>
            </a:r>
            <a:r>
              <a:rPr lang="en-US" dirty="0" err="1" smtClean="0">
                <a:solidFill>
                  <a:schemeClr val="tx1"/>
                </a:solidFill>
              </a:rPr>
              <a:t>forme</a:t>
            </a:r>
            <a:r>
              <a:rPr lang="en-US" dirty="0" smtClean="0">
                <a:solidFill>
                  <a:schemeClr val="tx1"/>
                </a:solidFill>
              </a:rPr>
              <a:t> de </a:t>
            </a:r>
            <a:r>
              <a:rPr lang="en-US" dirty="0" err="1" smtClean="0">
                <a:solidFill>
                  <a:schemeClr val="tx1"/>
                </a:solidFill>
              </a:rPr>
              <a:t>graphique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579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7113" y="118079"/>
            <a:ext cx="8001000" cy="98598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représentation du site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50195" y="2208112"/>
            <a:ext cx="58874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Partie Admin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Connexion avec id et </a:t>
            </a:r>
            <a:r>
              <a:rPr lang="fr-FR" dirty="0" err="1" smtClean="0"/>
              <a:t>mdp</a:t>
            </a: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Accueil affiche 4 diagrammes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Barre de menu gauche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Dans la partie barre 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 smtClean="0"/>
              <a:t>Accueil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 smtClean="0"/>
              <a:t>Questionnaire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 smtClean="0"/>
              <a:t>Réponses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chemeClr val="accent6">
                    <a:lumMod val="75000"/>
                  </a:schemeClr>
                </a:solidFill>
              </a:rPr>
              <a:t>Je rajoute déconnexion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Les graphiques 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 smtClean="0"/>
              <a:t>3 graphs </a:t>
            </a:r>
            <a:r>
              <a:rPr lang="fr-FR" dirty="0" err="1" smtClean="0"/>
              <a:t>PieCharts</a:t>
            </a:r>
            <a:r>
              <a:rPr lang="fr-FR" dirty="0" smtClean="0"/>
              <a:t> (question 6,7,10)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 smtClean="0"/>
              <a:t>1 graph </a:t>
            </a:r>
            <a:r>
              <a:rPr lang="fr-FR" dirty="0" err="1" smtClean="0"/>
              <a:t>RadarCharts</a:t>
            </a:r>
            <a:r>
              <a:rPr lang="fr-FR" dirty="0" smtClean="0"/>
              <a:t>(</a:t>
            </a:r>
            <a:r>
              <a:rPr lang="fr-FR" dirty="0"/>
              <a:t>question </a:t>
            </a:r>
            <a:r>
              <a:rPr lang="fr-FR" dirty="0" smtClean="0"/>
              <a:t>11à15)</a:t>
            </a:r>
            <a:endParaRPr lang="fr-FR" dirty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794740" y="2208112"/>
            <a:ext cx="44692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Partie Utilisateurs: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Doit répondre à 20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Les questions sont de type  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 smtClean="0"/>
              <a:t>Choix multiple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 smtClean="0"/>
              <a:t>Texte pour email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fr-FR" dirty="0" smtClean="0"/>
              <a:t>Choix numérique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219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800"/>
            <a:ext cx="8001000" cy="98598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Résultat attendu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214" y="2455338"/>
            <a:ext cx="9172058" cy="194733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Un site avec 20 questions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Une partie administration avec diagramme pour les résultats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87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0"/>
            <a:ext cx="12192000" cy="6857990"/>
          </a:xfrm>
          <a:prstGeom prst="rect">
            <a:avLst/>
          </a:prstGeom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233061" y="180652"/>
            <a:ext cx="6400800" cy="973666"/>
          </a:xfrm>
        </p:spPr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Page d’accueil du site avant de commencer le questionnaire </a:t>
            </a:r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50" y="1154318"/>
            <a:ext cx="11838900" cy="5606583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5573027" y="1453415"/>
            <a:ext cx="2858704" cy="126090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Du dynamisme </a:t>
            </a:r>
            <a:r>
              <a:rPr lang="fr-FR" dirty="0" err="1" smtClean="0"/>
              <a:t>js</a:t>
            </a:r>
            <a:r>
              <a:rPr lang="fr-FR" dirty="0" smtClean="0"/>
              <a:t> sur 4 parties</a:t>
            </a:r>
            <a:endParaRPr lang="fr-FR" dirty="0"/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 flipV="1">
            <a:off x="3388093" y="1607419"/>
            <a:ext cx="2184934" cy="476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331368" y="2396691"/>
            <a:ext cx="1386038" cy="712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766560" y="2714324"/>
            <a:ext cx="48126" cy="34747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493971" y="6121667"/>
            <a:ext cx="3301465" cy="38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6"/>
          </p:cNvCxnSpPr>
          <p:nvPr/>
        </p:nvCxnSpPr>
        <p:spPr>
          <a:xfrm>
            <a:off x="8431731" y="2083870"/>
            <a:ext cx="2598821" cy="897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586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0"/>
            <a:ext cx="12192000" cy="6857990"/>
          </a:xfrm>
          <a:prstGeom prst="rect">
            <a:avLst/>
          </a:prstGeom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233061" y="180652"/>
            <a:ext cx="6400800" cy="973666"/>
          </a:xfrm>
        </p:spPr>
        <p:txBody>
          <a:bodyPr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Page d’accueil du site avant de commencer le questionnaire </a:t>
            </a:r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50" y="1154318"/>
            <a:ext cx="11838900" cy="5606583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H="1" flipV="1">
            <a:off x="3493971" y="6121667"/>
            <a:ext cx="3301465" cy="38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4880008" y="5431403"/>
            <a:ext cx="2858704" cy="126090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Lien pour commencer le questionnaire</a:t>
            </a:r>
            <a:endParaRPr lang="fr-FR" dirty="0"/>
          </a:p>
        </p:txBody>
      </p:sp>
      <p:sp>
        <p:nvSpPr>
          <p:cNvPr id="13" name="Oval 12"/>
          <p:cNvSpPr/>
          <p:nvPr/>
        </p:nvSpPr>
        <p:spPr>
          <a:xfrm>
            <a:off x="6730465" y="1884941"/>
            <a:ext cx="3806792" cy="1544054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Lien média / permettant d’accéder au site Bigscreen, et réseaux sociaux</a:t>
            </a:r>
            <a:endParaRPr lang="fr-FR" dirty="0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10530038" y="2865965"/>
            <a:ext cx="596766" cy="1371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9971773" y="3234088"/>
            <a:ext cx="1193532" cy="490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9529011" y="3396507"/>
            <a:ext cx="1530416" cy="1006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9121628" y="3479532"/>
            <a:ext cx="1937799" cy="1419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371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951495" cy="50352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17406" y="5553776"/>
            <a:ext cx="41773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Reflexion</a:t>
            </a:r>
            <a:r>
              <a:rPr lang="fr-FR" dirty="0" smtClean="0"/>
              <a:t> : design du site </a:t>
            </a:r>
          </a:p>
          <a:p>
            <a:r>
              <a:rPr lang="fr-FR" dirty="0" smtClean="0"/>
              <a:t>Pendant le quizz </a:t>
            </a:r>
            <a:r>
              <a:rPr lang="fr-FR" dirty="0" err="1" smtClean="0"/>
              <a:t>carousselle</a:t>
            </a:r>
            <a:r>
              <a:rPr lang="fr-FR" dirty="0" smtClean="0"/>
              <a:t> de fond qui tournera toutes les 10 secondes environ </a:t>
            </a:r>
            <a:endParaRPr lang="fr-FR" dirty="0"/>
          </a:p>
        </p:txBody>
      </p:sp>
      <p:sp>
        <p:nvSpPr>
          <p:cNvPr id="7" name="TextBox 6"/>
          <p:cNvSpPr txBox="1"/>
          <p:nvPr/>
        </p:nvSpPr>
        <p:spPr>
          <a:xfrm>
            <a:off x="433137" y="5553776"/>
            <a:ext cx="25795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Reflexion</a:t>
            </a:r>
            <a:r>
              <a:rPr lang="fr-FR" dirty="0"/>
              <a:t> : https://www.youtube.com/watch?v=USnZgQo_uy4</a:t>
            </a:r>
          </a:p>
        </p:txBody>
      </p:sp>
    </p:spTree>
    <p:extLst>
      <p:ext uri="{BB962C8B-B14F-4D97-AF65-F5344CB8AC3E}">
        <p14:creationId xmlns:p14="http://schemas.microsoft.com/office/powerpoint/2010/main" val="3090489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868987"/>
            <a:ext cx="8534400" cy="3432080"/>
          </a:xfrm>
        </p:spPr>
        <p:txBody>
          <a:bodyPr>
            <a:normAutofit/>
          </a:bodyPr>
          <a:lstStyle/>
          <a:p>
            <a:pPr marL="0" indent="0">
              <a:buSzPct val="7000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4212" y="868987"/>
            <a:ext cx="8534400" cy="361834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684212" y="868987"/>
            <a:ext cx="8534400" cy="9398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La question à gauche et à droite le décompte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684212" y="1808787"/>
            <a:ext cx="8534400" cy="61677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Le titre de la question</a:t>
            </a:r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7247823" y="3819084"/>
            <a:ext cx="1970789" cy="6682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Valider</a:t>
            </a:r>
            <a:endParaRPr lang="fr-FR" dirty="0"/>
          </a:p>
        </p:txBody>
      </p:sp>
      <p:sp>
        <p:nvSpPr>
          <p:cNvPr id="12" name="TextBox 11"/>
          <p:cNvSpPr txBox="1"/>
          <p:nvPr/>
        </p:nvSpPr>
        <p:spPr>
          <a:xfrm>
            <a:off x="6099174" y="4963417"/>
            <a:ext cx="4661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Chaque question possède un bouton valider pour passer à la question suivante</a:t>
            </a:r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2714324" y="2839453"/>
            <a:ext cx="4235116" cy="529389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Ici sera la zone des réponses</a:t>
            </a:r>
          </a:p>
        </p:txBody>
      </p:sp>
    </p:spTree>
    <p:extLst>
      <p:ext uri="{BB962C8B-B14F-4D97-AF65-F5344CB8AC3E}">
        <p14:creationId xmlns:p14="http://schemas.microsoft.com/office/powerpoint/2010/main" val="157823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868987"/>
            <a:ext cx="8534400" cy="3432080"/>
          </a:xfrm>
        </p:spPr>
        <p:txBody>
          <a:bodyPr>
            <a:normAutofit/>
          </a:bodyPr>
          <a:lstStyle/>
          <a:p>
            <a:pPr marL="0" indent="0">
              <a:buSzPct val="7000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4212" y="868987"/>
            <a:ext cx="8534400" cy="361834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684212" y="868987"/>
            <a:ext cx="8534400" cy="9398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Question + à droite le décompte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684212" y="1808787"/>
            <a:ext cx="8534400" cy="61677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Le titre de la question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2136808" y="2752825"/>
            <a:ext cx="308009" cy="317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2136808" y="3453238"/>
            <a:ext cx="308009" cy="317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5217300" y="3464914"/>
            <a:ext cx="308009" cy="317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5217301" y="2768599"/>
            <a:ext cx="308009" cy="317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/>
          <p:cNvSpPr txBox="1"/>
          <p:nvPr/>
        </p:nvSpPr>
        <p:spPr>
          <a:xfrm>
            <a:off x="6099174" y="4963417"/>
            <a:ext cx="4119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 questionnaire de type choix multiple sera représenté comme ceci.</a:t>
            </a:r>
            <a:endParaRPr lang="fr-FR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2731970" y="3070459"/>
            <a:ext cx="12224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31970" y="3782548"/>
            <a:ext cx="12224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770345" y="3070459"/>
            <a:ext cx="12224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70345" y="3770872"/>
            <a:ext cx="12224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329314" y="5553776"/>
            <a:ext cx="2887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Rémi: mettre </a:t>
            </a:r>
            <a:r>
              <a:rPr lang="fr-FR" smtClean="0"/>
              <a:t>vrai questions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2982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657600" y="3155141"/>
            <a:ext cx="8534400" cy="361834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3657600" y="3155141"/>
            <a:ext cx="8534400" cy="9398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La question à </a:t>
            </a:r>
            <a:r>
              <a:rPr lang="fr-FR" dirty="0" err="1" smtClean="0"/>
              <a:t>gache</a:t>
            </a:r>
            <a:r>
              <a:rPr lang="fr-FR" dirty="0" smtClean="0"/>
              <a:t> et à droite le décompte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3657600" y="4072584"/>
            <a:ext cx="8534400" cy="61677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Le titre de la question</a:t>
            </a:r>
            <a:endParaRPr lang="fr-FR" dirty="0"/>
          </a:p>
        </p:txBody>
      </p:sp>
      <p:sp>
        <p:nvSpPr>
          <p:cNvPr id="10" name="Rectangle 9"/>
          <p:cNvSpPr/>
          <p:nvPr/>
        </p:nvSpPr>
        <p:spPr>
          <a:xfrm>
            <a:off x="10221211" y="6130817"/>
            <a:ext cx="1970789" cy="6682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Valider</a:t>
            </a:r>
            <a:endParaRPr lang="fr-FR" dirty="0"/>
          </a:p>
        </p:txBody>
      </p:sp>
      <p:sp>
        <p:nvSpPr>
          <p:cNvPr id="2" name="Rectangle 1"/>
          <p:cNvSpPr/>
          <p:nvPr/>
        </p:nvSpPr>
        <p:spPr>
          <a:xfrm>
            <a:off x="5653238" y="5580697"/>
            <a:ext cx="4235116" cy="529389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Ici sera la zone des réponses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47537" y="818147"/>
            <a:ext cx="8094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Le but étant d’afficher sur une seule page toutes les questions, j’ai pris parti d’utiliser </a:t>
            </a:r>
            <a:r>
              <a:rPr lang="fr-FR" dirty="0" err="1" smtClean="0"/>
              <a:t>typeform</a:t>
            </a:r>
            <a:r>
              <a:rPr lang="fr-FR" dirty="0" smtClean="0"/>
              <a:t> afin d’avoir une transition à chaque question, ce sera plus dynamique , plus jolie et en adéquation avec le site Bigscreen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55283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383</Words>
  <Application>Microsoft Office PowerPoint</Application>
  <PresentationFormat>Widescreen</PresentationFormat>
  <Paragraphs>81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Slice</vt:lpstr>
      <vt:lpstr>PROJET BIGSCREEN</vt:lpstr>
      <vt:lpstr>représentation du site</vt:lpstr>
      <vt:lpstr>Résultat attendu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la fin du questionnaire sera afficher 2 éléments important ( un message de type texte et un lien permettant d’accéder aux réponses fournit par l’utilisateur</vt:lpstr>
      <vt:lpstr>Base de données</vt:lpstr>
      <vt:lpstr>Recuperation des résultats côté serveur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2022-09-27T15:50:52Z</dcterms:created>
  <dcterms:modified xsi:type="dcterms:W3CDTF">2022-09-29T08:08:53Z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